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79" r:id="rId6"/>
    <p:sldId id="282" r:id="rId7"/>
    <p:sldId id="283" r:id="rId8"/>
    <p:sldId id="284" r:id="rId9"/>
    <p:sldId id="286" r:id="rId10"/>
    <p:sldId id="273" r:id="rId11"/>
    <p:sldId id="281" r:id="rId12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5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a Bünger" userId="aadce07d14693921" providerId="LiveId" clId="{B34432F7-A57B-4B94-A0DE-C30B635B70CC}"/>
    <pc:docChg chg="addSld delSld">
      <pc:chgData name="Katharina Bünger" userId="aadce07d14693921" providerId="LiveId" clId="{B34432F7-A57B-4B94-A0DE-C30B635B70CC}" dt="2022-03-04T07:59:13.665" v="1" actId="47"/>
      <pc:docMkLst>
        <pc:docMk/>
      </pc:docMkLst>
      <pc:sldChg chg="new del">
        <pc:chgData name="Katharina Bünger" userId="aadce07d14693921" providerId="LiveId" clId="{B34432F7-A57B-4B94-A0DE-C30B635B70CC}" dt="2022-03-04T07:59:13.665" v="1" actId="47"/>
        <pc:sldMkLst>
          <pc:docMk/>
          <pc:sldMk cId="31563972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mage3861714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17728" r="3737" b="17163"/>
          <a:stretch>
            <a:fillRect/>
          </a:stretch>
        </p:blipFill>
        <p:spPr bwMode="auto">
          <a:xfrm>
            <a:off x="10066867" y="462998"/>
            <a:ext cx="977900" cy="93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atharina.buenger@hgn365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Schule und soziales Engagement</a:t>
            </a:r>
            <a:endParaRPr lang="de-DE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97280" y="166458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9600" b="1" dirty="0"/>
              <a:t>Sozialpraktikum</a:t>
            </a:r>
            <a:endParaRPr lang="de-DE" sz="9600" dirty="0"/>
          </a:p>
        </p:txBody>
      </p:sp>
      <p:pic>
        <p:nvPicPr>
          <p:cNvPr id="4" name="Bild 2" descr="https://tse1.mm.bing.net/th?&amp;id=OIP.M22ace8d03b7dec35dbb639e01e26ec9fo0&amp;w=286&amp;h=286&amp;c=0&amp;pid=1.9&amp;rs=0&amp;p=0&amp;r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4196271"/>
            <a:ext cx="1880559" cy="137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3" descr="Bildergebnis für Sozialpraktik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20" y="4196272"/>
            <a:ext cx="2060852" cy="137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5" descr="http://www.op-online.de/bilder/2012/03/15/2000444/421558734-sozialpraktikum-oswald-von-nell-breuning-schule-schueler-iGYddHVbRe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7" y="4196272"/>
            <a:ext cx="2123643" cy="137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4" descr="Bildergebnis für Sozialpraktik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196272"/>
            <a:ext cx="2205056" cy="1371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66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Trebuchet MS" panose="020B0603020202020204" pitchFamily="34" charset="0"/>
              </a:rPr>
              <a:t>4. Kooperationspartner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597534"/>
          </a:xfrm>
        </p:spPr>
        <p:txBody>
          <a:bodyPr numCol="1">
            <a:normAutofit fontScale="85000" lnSpcReduction="20000"/>
          </a:bodyPr>
          <a:lstStyle/>
          <a:p>
            <a:r>
              <a:rPr lang="de-DE" sz="2200" dirty="0"/>
              <a:t>Senioren- und Pflegeheime					</a:t>
            </a:r>
            <a:r>
              <a:rPr lang="de-DE" sz="2200" dirty="0" err="1"/>
              <a:t>Waldbröler</a:t>
            </a:r>
            <a:r>
              <a:rPr lang="de-DE" sz="2200" dirty="0"/>
              <a:t> Tafel</a:t>
            </a:r>
          </a:p>
          <a:p>
            <a:r>
              <a:rPr lang="de-DE" sz="2200" dirty="0"/>
              <a:t>Kindertagesstätten</a:t>
            </a:r>
          </a:p>
          <a:p>
            <a:r>
              <a:rPr lang="de-DE" sz="2200" dirty="0"/>
              <a:t>Bauernhof							Kirchengemeinden 									(Jungschar), CVJM							</a:t>
            </a:r>
          </a:p>
          <a:p>
            <a:r>
              <a:rPr lang="de-DE" sz="2200" dirty="0"/>
              <a:t>Alte Schmiede/						                Sportvereine</a:t>
            </a:r>
          </a:p>
          <a:p>
            <a:r>
              <a:rPr lang="de-DE" sz="2200" dirty="0"/>
              <a:t>Jugendzentren						</a:t>
            </a:r>
          </a:p>
          <a:p>
            <a:endParaRPr lang="de-DE" sz="2200" dirty="0"/>
          </a:p>
          <a:p>
            <a:r>
              <a:rPr lang="de-DE" sz="2200" dirty="0"/>
              <a:t>Eine-Welt-Laden,							Grundschulen/ OGS</a:t>
            </a:r>
          </a:p>
          <a:p>
            <a:r>
              <a:rPr lang="de-DE" sz="2200" dirty="0"/>
              <a:t>Büchereien							</a:t>
            </a:r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-1293" r="2786" b="17679"/>
          <a:stretch/>
        </p:blipFill>
        <p:spPr>
          <a:xfrm>
            <a:off x="4291516" y="2890706"/>
            <a:ext cx="3157393" cy="1308051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cxnSpLocks/>
          </p:cNvCxnSpPr>
          <p:nvPr/>
        </p:nvCxnSpPr>
        <p:spPr>
          <a:xfrm flipH="1" flipV="1">
            <a:off x="4186106" y="2206305"/>
            <a:ext cx="877600" cy="68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6927011" y="2130725"/>
            <a:ext cx="1138687" cy="750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</p:cNvCxnSpPr>
          <p:nvPr/>
        </p:nvCxnSpPr>
        <p:spPr>
          <a:xfrm flipH="1">
            <a:off x="3027872" y="4307131"/>
            <a:ext cx="1613139" cy="51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cxnSpLocks/>
          </p:cNvCxnSpPr>
          <p:nvPr/>
        </p:nvCxnSpPr>
        <p:spPr>
          <a:xfrm>
            <a:off x="7283417" y="4307131"/>
            <a:ext cx="1041786" cy="38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</p:cNvCxnSpPr>
          <p:nvPr/>
        </p:nvCxnSpPr>
        <p:spPr>
          <a:xfrm flipH="1">
            <a:off x="2877424" y="3548543"/>
            <a:ext cx="1308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7522946" y="3548543"/>
            <a:ext cx="80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ADFA49E-052C-CA5F-5DCC-C543B5025EA1}"/>
              </a:ext>
            </a:extLst>
          </p:cNvPr>
          <p:cNvSpPr txBox="1"/>
          <p:nvPr/>
        </p:nvSpPr>
        <p:spPr>
          <a:xfrm>
            <a:off x="714742" y="5364223"/>
            <a:ext cx="1082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highlight>
                  <a:srgbClr val="FFFF00"/>
                </a:highlight>
              </a:rPr>
              <a:t>Stand Mai 2023</a:t>
            </a:r>
            <a:r>
              <a:rPr lang="de-DE" dirty="0"/>
              <a:t>: mehr als 60 Kooperationspartner, die mehr als 100 Plätze anbieten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die Liste der Kooperationspartner wird zudem ständig durch die Schüler:innen erweitert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Es werden Kooperationsvereinbarungen geschlossen, in denen die Rahmenbedingungen dokumentiert werden</a:t>
            </a:r>
          </a:p>
        </p:txBody>
      </p:sp>
    </p:spTree>
    <p:extLst>
      <p:ext uri="{BB962C8B-B14F-4D97-AF65-F5344CB8AC3E}">
        <p14:creationId xmlns:p14="http://schemas.microsoft.com/office/powerpoint/2010/main" val="42113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125CC4-1BD1-7BB1-A70E-DEF41B55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de-DE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Haben Sie noch Fragen?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210E7E-EDCD-7970-166B-387142D9AFA0}"/>
              </a:ext>
            </a:extLst>
          </p:cNvPr>
          <p:cNvSpPr txBox="1"/>
          <p:nvPr/>
        </p:nvSpPr>
        <p:spPr>
          <a:xfrm>
            <a:off x="7947937" y="1659285"/>
            <a:ext cx="3278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/>
              <a:t>Sie können mich auch gerne per Teams oder über  </a:t>
            </a:r>
            <a:r>
              <a:rPr lang="de-DE" sz="2800" dirty="0" err="1">
                <a:hlinkClick r:id="rId2"/>
              </a:rPr>
              <a:t>katharina.buenger</a:t>
            </a:r>
            <a:r>
              <a:rPr lang="de-DE" sz="2800" dirty="0">
                <a:hlinkClick r:id="rId2"/>
              </a:rPr>
              <a:t>@hgn365.de</a:t>
            </a:r>
            <a:endParaRPr lang="de-DE" sz="2800" dirty="0"/>
          </a:p>
          <a:p>
            <a:pPr algn="l"/>
            <a:r>
              <a:rPr lang="de-DE" sz="2800" dirty="0"/>
              <a:t>kontaktieren. </a:t>
            </a:r>
          </a:p>
        </p:txBody>
      </p:sp>
    </p:spTree>
    <p:extLst>
      <p:ext uri="{BB962C8B-B14F-4D97-AF65-F5344CB8AC3E}">
        <p14:creationId xmlns:p14="http://schemas.microsoft.com/office/powerpoint/2010/main" val="403391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Trebuchet MS" panose="020B0603020202020204" pitchFamily="34" charset="0"/>
              </a:rPr>
              <a:t>Sozialpraktikum – Schule und soziales Engagement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053088"/>
            <a:ext cx="10058400" cy="3816006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Trebuchet MS" panose="020B0603020202020204" pitchFamily="34" charset="0"/>
              </a:rPr>
              <a:t>1. Verknüpfung von Schule und außerschulischem Leben</a:t>
            </a:r>
          </a:p>
          <a:p>
            <a:r>
              <a:rPr lang="de-DE" sz="2800" dirty="0">
                <a:solidFill>
                  <a:schemeClr val="tx1"/>
                </a:solidFill>
                <a:latin typeface="Trebuchet MS" panose="020B0603020202020204" pitchFamily="34" charset="0"/>
              </a:rPr>
              <a:t>2. Das Sozialpraktikum in der Jahrgangsstufe 9</a:t>
            </a:r>
          </a:p>
          <a:p>
            <a:r>
              <a:rPr lang="de-DE" sz="2800" dirty="0">
                <a:solidFill>
                  <a:schemeClr val="tx1"/>
                </a:solidFill>
                <a:latin typeface="Trebuchet MS" panose="020B0603020202020204" pitchFamily="34" charset="0"/>
              </a:rPr>
              <a:t>3. Zeitplanung und Ablauf</a:t>
            </a:r>
          </a:p>
          <a:p>
            <a:r>
              <a:rPr lang="de-DE" sz="2800" dirty="0">
                <a:solidFill>
                  <a:schemeClr val="tx1"/>
                </a:solidFill>
                <a:latin typeface="Trebuchet MS" panose="020B0603020202020204" pitchFamily="34" charset="0"/>
              </a:rPr>
              <a:t>4. Kooperationspartner</a:t>
            </a:r>
          </a:p>
          <a:p>
            <a:r>
              <a:rPr lang="de-DE" sz="2800" dirty="0">
                <a:solidFill>
                  <a:schemeClr val="tx1"/>
                </a:solidFill>
                <a:latin typeface="Trebuchet MS" panose="020B0603020202020204" pitchFamily="34" charset="0"/>
              </a:rPr>
              <a:t>5. Kooperationsvereinbarung</a:t>
            </a:r>
          </a:p>
        </p:txBody>
      </p:sp>
    </p:spTree>
    <p:extLst>
      <p:ext uri="{BB962C8B-B14F-4D97-AF65-F5344CB8AC3E}">
        <p14:creationId xmlns:p14="http://schemas.microsoft.com/office/powerpoint/2010/main" val="7458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8" y="1171859"/>
            <a:ext cx="10058400" cy="1063840"/>
          </a:xfrm>
        </p:spPr>
        <p:txBody>
          <a:bodyPr>
            <a:normAutofit fontScale="90000"/>
          </a:bodyPr>
          <a:lstStyle/>
          <a:p>
            <a:br>
              <a:rPr lang="de-DE" sz="2700" dirty="0"/>
            </a:br>
            <a:br>
              <a:rPr lang="de-DE" sz="2700" dirty="0"/>
            </a:br>
            <a:br>
              <a:rPr lang="de-DE" sz="2700" dirty="0"/>
            </a:br>
            <a:br>
              <a:rPr lang="de-DE" sz="2700" dirty="0"/>
            </a:br>
            <a:r>
              <a:rPr lang="de-DE" sz="3600" dirty="0">
                <a:solidFill>
                  <a:schemeClr val="tx1"/>
                </a:solidFill>
                <a:latin typeface="Trebuchet MS" panose="020B0603020202020204" pitchFamily="34" charset="0"/>
              </a:rPr>
              <a:t>1. Verknüpfung von Schule und außerschulischem Leben</a:t>
            </a:r>
            <a:br>
              <a:rPr lang="de-DE" sz="3600" dirty="0">
                <a:latin typeface="Trebuchet MS" panose="020B0603020202020204" pitchFamily="34" charset="0"/>
              </a:rPr>
            </a:br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78" y="2235699"/>
            <a:ext cx="9840009" cy="4060544"/>
          </a:xfrm>
        </p:spPr>
        <p:txBody>
          <a:bodyPr>
            <a:normAutofit fontScale="85000" lnSpcReduction="10000"/>
          </a:bodyPr>
          <a:lstStyle/>
          <a:p>
            <a:pPr latinLnBrk="1"/>
            <a:r>
              <a:rPr lang="en-US" sz="3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Vernetzung</a:t>
            </a:r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 des HGN </a:t>
            </a:r>
            <a:r>
              <a:rPr lang="en-US" sz="3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mit</a:t>
            </a:r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Einrichtungen</a:t>
            </a:r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 der Region</a:t>
            </a:r>
          </a:p>
          <a:p>
            <a:pPr latinLnBrk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Kooperation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mit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Vereinen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im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Bereich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des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Ganztags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(AGs) </a:t>
            </a:r>
          </a:p>
          <a:p>
            <a:pPr latinLnBrk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Teilhabe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an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vielfältigen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Angeboten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über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den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Unterricht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hinaus</a:t>
            </a:r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latinLnBrk="1"/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atinLnBrk="1"/>
            <a:r>
              <a:rPr lang="en-US" sz="3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Schule</a:t>
            </a:r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 und </a:t>
            </a:r>
            <a:r>
              <a:rPr lang="en-US" sz="3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soziales</a:t>
            </a:r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Lernen</a:t>
            </a:r>
            <a:endParaRPr lang="en-US" sz="3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atinLnBrk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im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Sozialpraktikum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engagieren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sich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Schüler:innen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ehrenamtlich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</a:p>
          <a:p>
            <a:pPr latinLnBrk="1">
              <a:tabLst>
                <a:tab pos="631825" algn="l"/>
              </a:tabLst>
            </a:pP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und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übernehmen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Verantwortung</a:t>
            </a:r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latinLnBrk="1"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Stärkung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des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Ehrenamtes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vor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Ort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 </a:t>
            </a:r>
            <a:endParaRPr lang="de-DE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Das Sozialpraktikum in der </a:t>
            </a:r>
            <a:r>
              <a:rPr lang="de-DE" sz="32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Jgst</a:t>
            </a:r>
            <a:r>
              <a:rPr lang="de-DE" sz="3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1877974"/>
            <a:ext cx="10058400" cy="362791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Zeitpunkt des Praktikums: </a:t>
            </a:r>
            <a:r>
              <a:rPr lang="de-DE" sz="8000" b="1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in 9.1 oder 9.2 </a:t>
            </a: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(die Zuteilung erfolgt zeitnah nach der Wahl und Zuteilung zu den WP II Kursen)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e-DE" sz="8000" b="1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seit dem Schuljahr 2022/2023 </a:t>
            </a:r>
            <a:r>
              <a:rPr lang="de-DE" sz="8000" b="1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ersetzt</a:t>
            </a: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das Sozialpraktikum </a:t>
            </a:r>
            <a:r>
              <a:rPr lang="de-DE" sz="78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nicht mehr ein Halbjahr WPII-Unterricht, sondern </a:t>
            </a:r>
            <a:r>
              <a:rPr lang="de-DE" sz="8000" b="1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den 3. Langtag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Besonderheit: </a:t>
            </a:r>
            <a:r>
              <a:rPr lang="de-DE" sz="8000" b="1" dirty="0">
                <a:solidFill>
                  <a:schemeClr val="tx1"/>
                </a:solidFill>
                <a:latin typeface="Trebuchet MS" panose="020B0603020202020204" pitchFamily="34" charset="0"/>
              </a:rPr>
              <a:t>Kein</a:t>
            </a: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</a:rPr>
              <a:t> Sozialpraktikum im </a:t>
            </a:r>
            <a:r>
              <a:rPr lang="de-DE" sz="8000" b="1" dirty="0">
                <a:solidFill>
                  <a:schemeClr val="tx1"/>
                </a:solidFill>
                <a:latin typeface="Trebuchet MS" panose="020B0603020202020204" pitchFamily="34" charset="0"/>
              </a:rPr>
              <a:t>WP II-Kurs Italienisch </a:t>
            </a:r>
            <a:r>
              <a:rPr lang="de-DE" sz="8000" dirty="0">
                <a:solidFill>
                  <a:schemeClr val="tx1"/>
                </a:solidFill>
                <a:latin typeface="Trebuchet MS" panose="020B0603020202020204" pitchFamily="34" charset="0"/>
              </a:rPr>
              <a:t>(größerer Stundenumfang)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4000" dirty="0"/>
          </a:p>
          <a:p>
            <a:endParaRPr lang="de-DE" sz="4000" dirty="0"/>
          </a:p>
          <a:p>
            <a:endParaRPr lang="de-DE" sz="4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3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Zeitplanung und Ablauf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874C675-3E6E-060F-075D-D916B6653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39962"/>
              </p:ext>
            </p:extLst>
          </p:nvPr>
        </p:nvGraphicFramePr>
        <p:xfrm>
          <a:off x="1097279" y="1935942"/>
          <a:ext cx="10413905" cy="4236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32482">
                  <a:extLst>
                    <a:ext uri="{9D8B030D-6E8A-4147-A177-3AD203B41FA5}">
                      <a16:colId xmlns:a16="http://schemas.microsoft.com/office/drawing/2014/main" val="2956635653"/>
                    </a:ext>
                  </a:extLst>
                </a:gridCol>
                <a:gridCol w="8281423">
                  <a:extLst>
                    <a:ext uri="{9D8B030D-6E8A-4147-A177-3AD203B41FA5}">
                      <a16:colId xmlns:a16="http://schemas.microsoft.com/office/drawing/2014/main" val="235725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Trebuchet MS" panose="020B0603020202020204" pitchFamily="34" charset="0"/>
                        </a:rPr>
                        <a:t>Vorbereitung des Praktikums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„Schatzsuche“ in den ersten Stunden des Halbjahres: „Was kann ich gut, was anderen nützt?“ – Stärken der Schüler:innen gezielt nutzen bei der Suche nach einem Praktikumsplatz;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Unterstützung durch </a:t>
                      </a:r>
                      <a:r>
                        <a:rPr lang="de-DE" sz="2000" b="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Lehrer:innen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0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Trebuchet MS" panose="020B0603020202020204" pitchFamily="34" charset="0"/>
                        </a:rPr>
                        <a:t>Während des Praktikums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Mindestens ein Besuch der Lehrkraft vor Ort, darüber hinaus digitaler Kontakt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77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Trebuchet MS" panose="020B0603020202020204" pitchFamily="34" charset="0"/>
                        </a:rPr>
                        <a:t>Im Anschluss an das Praktikum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In den letzten Stunden des Halbjahres findet eine Reflexion der Erfahrungen statt.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de-DE" sz="2000" b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sym typeface="Wingdings" panose="05000000000000000000" pitchFamily="2" charset="2"/>
                        </a:rPr>
                        <a:t>Die Erlebnisse werden kreativ dokumentiert—&gt; Präsentation der Ergebnisse für den nachfolgenden Jahrgang („Markt der Möglichkeiten“) und im Rahmen von weiteren Informationsveranstaltungen (Tag der offenen Tür).</a:t>
                      </a:r>
                      <a:endParaRPr lang="de-DE" sz="2000" b="0" dirty="0">
                        <a:latin typeface="Trebuchet MS" panose="020B0603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de-DE" sz="2000" b="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7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38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B7AFAA-78B5-264C-6834-CBB8E7FE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Schülerbeispiel einer Präsentation für den „Markt der Möglichkeiten“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7D6FD70-F0AD-6FE7-4CCC-151294E57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640080"/>
            <a:ext cx="6895188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41E764-4629-49E0-994A-6F92FEFB9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F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635077-9890-4CC8-9792-28743EBFE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25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317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50B05-6136-FD5B-7C5C-F6711D74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19C222-FFB3-9BB1-2EB5-7BFDD7976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87" y="100590"/>
            <a:ext cx="11390989" cy="6087774"/>
          </a:xfrm>
        </p:spPr>
      </p:pic>
    </p:spTree>
    <p:extLst>
      <p:ext uri="{BB962C8B-B14F-4D97-AF65-F5344CB8AC3E}">
        <p14:creationId xmlns:p14="http://schemas.microsoft.com/office/powerpoint/2010/main" val="362124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EC7B5-86EF-2761-522E-305FBCD9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F73E30-4482-C619-9895-9CAF915D6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93" y="192953"/>
            <a:ext cx="10814152" cy="6021517"/>
          </a:xfrm>
        </p:spPr>
      </p:pic>
    </p:spTree>
    <p:extLst>
      <p:ext uri="{BB962C8B-B14F-4D97-AF65-F5344CB8AC3E}">
        <p14:creationId xmlns:p14="http://schemas.microsoft.com/office/powerpoint/2010/main" val="393072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B8738D-6184-4200-93C8-A38B49E39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0276AF-41D7-D7AD-0925-B84862B1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Schülerbeispiel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einer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Präsentation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für den „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Markt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</a:t>
            </a:r>
            <a:r>
              <a:rPr lang="en-US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Möglichkeiten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 – Felix, Jan, Arne und Julian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F92EEDC-219D-A009-9EE8-DC0702A88C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457" y="1049488"/>
            <a:ext cx="5131653" cy="27839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73017D-B127-4D47-BB33-0DA52359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9FE9A0A-5193-0CF4-D381-5CBC56C73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4891" y="1053142"/>
            <a:ext cx="5118182" cy="277661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B7B8EB-0638-43BD-9A64-62F95F505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1AD70F9-2AA8-40AD-81F2-0D7BC881C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95E83E-3C35-4C05-B1FC-CBF86CCB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739378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448</Words>
  <Application>Microsoft Office PowerPoint</Application>
  <PresentationFormat>Breitbild</PresentationFormat>
  <Paragraphs>50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Rückblick</vt:lpstr>
      <vt:lpstr>Schule und soziales Engagement</vt:lpstr>
      <vt:lpstr>Sozialpraktikum – Schule und soziales Engagement</vt:lpstr>
      <vt:lpstr>    1. Verknüpfung von Schule und außerschulischem Leben </vt:lpstr>
      <vt:lpstr>2. Das Sozialpraktikum in der Jgst. 9</vt:lpstr>
      <vt:lpstr>3. Zeitplanung und Ablauf </vt:lpstr>
      <vt:lpstr>Schülerbeispiel einer Präsentation für den „Markt der Möglichkeiten“</vt:lpstr>
      <vt:lpstr>PowerPoint-Präsentation</vt:lpstr>
      <vt:lpstr>PowerPoint-Präsentation</vt:lpstr>
      <vt:lpstr>Schülerbeispiel einer Präsentation für den „Markt der Möglichkeiten“ – Felix, Jan, Arne und Julian</vt:lpstr>
      <vt:lpstr>4. Kooperationspartner</vt:lpstr>
      <vt:lpstr>Haben Sie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Teilkonferenz  „Evaluation von HELP“</dc:title>
  <dc:creator>Laptop6</dc:creator>
  <cp:lastModifiedBy>Katharina Bünger</cp:lastModifiedBy>
  <cp:revision>88</cp:revision>
  <cp:lastPrinted>2019-08-07T14:07:16Z</cp:lastPrinted>
  <dcterms:created xsi:type="dcterms:W3CDTF">2016-04-22T11:33:04Z</dcterms:created>
  <dcterms:modified xsi:type="dcterms:W3CDTF">2023-05-01T19:41:08Z</dcterms:modified>
</cp:coreProperties>
</file>