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2" r:id="rId5"/>
    <p:sldId id="279" r:id="rId6"/>
    <p:sldId id="280" r:id="rId7"/>
    <p:sldId id="273" r:id="rId8"/>
    <p:sldId id="277" r:id="rId9"/>
    <p:sldId id="274" r:id="rId10"/>
    <p:sldId id="281" r:id="rId11"/>
  </p:sldIdLst>
  <p:sldSz cx="12192000" cy="6858000"/>
  <p:notesSz cx="6889750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1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54"/>
      </p:cViewPr>
      <p:guideLst>
        <p:guide orient="horz" pos="2591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harina Bünger" userId="aadce07d14693921" providerId="LiveId" clId="{B34432F7-A57B-4B94-A0DE-C30B635B70CC}"/>
    <pc:docChg chg="addSld delSld">
      <pc:chgData name="Katharina Bünger" userId="aadce07d14693921" providerId="LiveId" clId="{B34432F7-A57B-4B94-A0DE-C30B635B70CC}" dt="2022-03-04T07:59:13.665" v="1" actId="47"/>
      <pc:docMkLst>
        <pc:docMk/>
      </pc:docMkLst>
      <pc:sldChg chg="new del">
        <pc:chgData name="Katharina Bünger" userId="aadce07d14693921" providerId="LiveId" clId="{B34432F7-A57B-4B94-A0DE-C30B635B70CC}" dt="2022-03-04T07:59:13.665" v="1" actId="47"/>
        <pc:sldMkLst>
          <pc:docMk/>
          <pc:sldMk cId="315639724" sldId="27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5/3/22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5/3/22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5/3/22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pPr/>
              <a:t>5/3/22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5/3/22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5/3/22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5/3/22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5/3/22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5/3/22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5/3/22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5/3/22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fImage3861714jpe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5" t="17728" r="3737" b="17163"/>
          <a:stretch>
            <a:fillRect/>
          </a:stretch>
        </p:blipFill>
        <p:spPr bwMode="auto">
          <a:xfrm>
            <a:off x="10066867" y="462998"/>
            <a:ext cx="977900" cy="937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katharina.buenger@hgn365.d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Schule und soziales Engagement</a:t>
            </a:r>
            <a:endParaRPr lang="de-DE" b="1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1097280" y="1664580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2800" b="1" dirty="0"/>
          </a:p>
          <a:p>
            <a:pPr marL="0" indent="0">
              <a:buNone/>
            </a:pPr>
            <a:r>
              <a:rPr lang="de-DE" sz="9600" b="1" dirty="0"/>
              <a:t>Sozialpraktikum</a:t>
            </a:r>
            <a:endParaRPr lang="de-DE" sz="9600" dirty="0"/>
          </a:p>
        </p:txBody>
      </p:sp>
      <p:pic>
        <p:nvPicPr>
          <p:cNvPr id="4" name="Bild 2" descr="https://tse1.mm.bing.net/th?&amp;id=OIP.M22ace8d03b7dec35dbb639e01e26ec9fo0&amp;w=286&amp;h=286&amp;c=0&amp;pid=1.9&amp;rs=0&amp;p=0&amp;r=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2060" y="4196271"/>
            <a:ext cx="1880559" cy="137191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Bild 3" descr="Bildergebnis für Sozialpraktikum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820" y="4196272"/>
            <a:ext cx="2060852" cy="137191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Bild 5" descr="http://www.op-online.de/bilder/2012/03/15/2000444/421558734-sozialpraktikum-oswald-von-nell-breuning-schule-schueler-iGYddHVbRef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5007" y="4196272"/>
            <a:ext cx="2123643" cy="137191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Bild 4" descr="Bildergebnis für Sozialpraktikum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4196272"/>
            <a:ext cx="2205056" cy="13719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16681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8A1B5F-0801-4AFF-A489-335B6A851F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6201B52-6441-4DBA-BACE-2359775817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9DF3DBB-17DD-4058-A944-5578E18A0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6125CC4-1BD1-7BB1-A70E-DEF41B554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1" y="643467"/>
            <a:ext cx="6255026" cy="50540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de-DE" sz="8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Haben Sie noch Fragen?</a:t>
            </a:r>
            <a:endParaRPr lang="en-US" sz="8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9525C9A-1972-4836-BA7A-706C946EF4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391367"/>
            <a:ext cx="0" cy="355820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8A549DE7-671D-4575-AF43-858FD9998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22D9B36-9BE7-472B-8808-7E0D681073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40942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91210E7E-EDCD-7970-166B-387142D9AFA0}"/>
              </a:ext>
            </a:extLst>
          </p:cNvPr>
          <p:cNvSpPr txBox="1"/>
          <p:nvPr/>
        </p:nvSpPr>
        <p:spPr>
          <a:xfrm>
            <a:off x="7947937" y="1659285"/>
            <a:ext cx="327885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DE" sz="2800" dirty="0"/>
              <a:t>Sie können mich auch gerne per Teams oder über  </a:t>
            </a:r>
            <a:r>
              <a:rPr lang="de-DE" sz="2800" dirty="0" err="1">
                <a:hlinkClick r:id="rId2"/>
              </a:rPr>
              <a:t>katharina.buenger</a:t>
            </a:r>
            <a:r>
              <a:rPr lang="de-DE" sz="2800" dirty="0">
                <a:hlinkClick r:id="rId2"/>
              </a:rPr>
              <a:t>@hgn365.de</a:t>
            </a:r>
            <a:endParaRPr lang="de-DE" sz="2800" dirty="0"/>
          </a:p>
          <a:p>
            <a:pPr algn="l"/>
            <a:r>
              <a:rPr lang="de-DE" sz="2800" dirty="0"/>
              <a:t>kontaktieren. </a:t>
            </a:r>
          </a:p>
        </p:txBody>
      </p:sp>
    </p:spTree>
    <p:extLst>
      <p:ext uri="{BB962C8B-B14F-4D97-AF65-F5344CB8AC3E}">
        <p14:creationId xmlns:p14="http://schemas.microsoft.com/office/powerpoint/2010/main" val="4033912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>
                <a:latin typeface="Trebuchet MS" panose="020B0603020202020204" pitchFamily="34" charset="0"/>
              </a:rPr>
              <a:t>Sozialpraktikum – Schule und soziales Engagement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97280" y="2053088"/>
            <a:ext cx="10058400" cy="3816006"/>
          </a:xfrm>
        </p:spPr>
        <p:txBody>
          <a:bodyPr>
            <a:normAutofit/>
          </a:bodyPr>
          <a:lstStyle/>
          <a:p>
            <a:r>
              <a:rPr lang="de-DE" sz="2800" dirty="0">
                <a:latin typeface="Trebuchet MS" panose="020B0603020202020204" pitchFamily="34" charset="0"/>
              </a:rPr>
              <a:t>1. Verknüpfung von Schule und außerschulischem Leben</a:t>
            </a:r>
          </a:p>
          <a:p>
            <a:r>
              <a:rPr lang="de-DE" sz="2800" dirty="0">
                <a:latin typeface="Trebuchet MS" panose="020B0603020202020204" pitchFamily="34" charset="0"/>
              </a:rPr>
              <a:t>2. Das Sozialpraktikum in der Jahrgangsstufe 9</a:t>
            </a:r>
          </a:p>
          <a:p>
            <a:r>
              <a:rPr lang="de-DE" sz="2800" dirty="0">
                <a:latin typeface="Trebuchet MS" panose="020B0603020202020204" pitchFamily="34" charset="0"/>
              </a:rPr>
              <a:t>3. Zeitplanung und Ablauf</a:t>
            </a:r>
          </a:p>
          <a:p>
            <a:r>
              <a:rPr lang="de-DE" sz="2800" dirty="0">
                <a:latin typeface="Trebuchet MS" panose="020B0603020202020204" pitchFamily="34" charset="0"/>
              </a:rPr>
              <a:t>4. Kooperationspartner</a:t>
            </a:r>
          </a:p>
          <a:p>
            <a:r>
              <a:rPr lang="de-DE" sz="2800" dirty="0">
                <a:latin typeface="Trebuchet MS" panose="020B0603020202020204" pitchFamily="34" charset="0"/>
              </a:rPr>
              <a:t>5. Kooperationsvereinbarung</a:t>
            </a:r>
          </a:p>
        </p:txBody>
      </p:sp>
    </p:spTree>
    <p:extLst>
      <p:ext uri="{BB962C8B-B14F-4D97-AF65-F5344CB8AC3E}">
        <p14:creationId xmlns:p14="http://schemas.microsoft.com/office/powerpoint/2010/main" val="745813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7278" y="1171859"/>
            <a:ext cx="10058400" cy="1063840"/>
          </a:xfrm>
        </p:spPr>
        <p:txBody>
          <a:bodyPr>
            <a:normAutofit fontScale="90000"/>
          </a:bodyPr>
          <a:lstStyle/>
          <a:p>
            <a:br>
              <a:rPr lang="de-DE" sz="2700" dirty="0"/>
            </a:br>
            <a:br>
              <a:rPr lang="de-DE" sz="2700" dirty="0"/>
            </a:br>
            <a:br>
              <a:rPr lang="de-DE" sz="2700" dirty="0"/>
            </a:br>
            <a:br>
              <a:rPr lang="de-DE" sz="2700" dirty="0"/>
            </a:br>
            <a:r>
              <a:rPr lang="de-DE" sz="3600" dirty="0">
                <a:latin typeface="Trebuchet MS" panose="020B0603020202020204" pitchFamily="34" charset="0"/>
              </a:rPr>
              <a:t>1. Verknüpfung von Schule und außerschulischem Leben</a:t>
            </a:r>
            <a:br>
              <a:rPr lang="de-DE" sz="3600" dirty="0">
                <a:latin typeface="Trebuchet MS" panose="020B0603020202020204" pitchFamily="34" charset="0"/>
              </a:rPr>
            </a:br>
            <a:endParaRPr lang="de-DE" sz="3600" dirty="0">
              <a:latin typeface="Trebuchet MS" panose="020B060302020202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97278" y="2235699"/>
            <a:ext cx="9840009" cy="4060544"/>
          </a:xfrm>
        </p:spPr>
        <p:txBody>
          <a:bodyPr>
            <a:normAutofit fontScale="77500" lnSpcReduction="20000"/>
          </a:bodyPr>
          <a:lstStyle/>
          <a:p>
            <a:pPr latinLnBrk="1"/>
            <a:r>
              <a:rPr lang="en-US" sz="3000" b="1" dirty="0" err="1">
                <a:latin typeface="Trebuchet MS" panose="020B0603020202020204" pitchFamily="34" charset="0"/>
              </a:rPr>
              <a:t>Vernetzung</a:t>
            </a:r>
            <a:r>
              <a:rPr lang="en-US" sz="3000" b="1" dirty="0">
                <a:latin typeface="Trebuchet MS" panose="020B0603020202020204" pitchFamily="34" charset="0"/>
              </a:rPr>
              <a:t> des HGN </a:t>
            </a:r>
            <a:r>
              <a:rPr lang="en-US" sz="3000" b="1" dirty="0" err="1">
                <a:latin typeface="Trebuchet MS" panose="020B0603020202020204" pitchFamily="34" charset="0"/>
              </a:rPr>
              <a:t>mit</a:t>
            </a:r>
            <a:r>
              <a:rPr lang="en-US" sz="3000" b="1" dirty="0">
                <a:latin typeface="Trebuchet MS" panose="020B0603020202020204" pitchFamily="34" charset="0"/>
              </a:rPr>
              <a:t> </a:t>
            </a:r>
            <a:r>
              <a:rPr lang="en-US" sz="3000" b="1" dirty="0" err="1">
                <a:latin typeface="Trebuchet MS" panose="020B0603020202020204" pitchFamily="34" charset="0"/>
              </a:rPr>
              <a:t>Einrichtungen</a:t>
            </a:r>
            <a:r>
              <a:rPr lang="en-US" sz="3000" b="1" dirty="0">
                <a:latin typeface="Trebuchet MS" panose="020B0603020202020204" pitchFamily="34" charset="0"/>
              </a:rPr>
              <a:t> der Region</a:t>
            </a:r>
          </a:p>
          <a:p>
            <a:pPr latinLnBrk="1"/>
            <a:r>
              <a:rPr lang="en-US" sz="3000" dirty="0">
                <a:latin typeface="Trebuchet MS" panose="020B0603020202020204" pitchFamily="34" charset="0"/>
                <a:sym typeface="Wingdings" panose="05000000000000000000" pitchFamily="2" charset="2"/>
              </a:rPr>
              <a:t> </a:t>
            </a:r>
            <a:r>
              <a:rPr lang="en-US" sz="3000" dirty="0" err="1">
                <a:latin typeface="Trebuchet MS" panose="020B0603020202020204" pitchFamily="34" charset="0"/>
                <a:sym typeface="Wingdings" panose="05000000000000000000" pitchFamily="2" charset="2"/>
              </a:rPr>
              <a:t>Kooperation</a:t>
            </a:r>
            <a:r>
              <a:rPr lang="en-US" sz="3000" dirty="0">
                <a:latin typeface="Trebuchet MS" panose="020B0603020202020204" pitchFamily="34" charset="0"/>
                <a:sym typeface="Wingdings" panose="05000000000000000000" pitchFamily="2" charset="2"/>
              </a:rPr>
              <a:t> </a:t>
            </a:r>
            <a:r>
              <a:rPr lang="en-US" sz="3000" dirty="0" err="1">
                <a:latin typeface="Trebuchet MS" panose="020B0603020202020204" pitchFamily="34" charset="0"/>
                <a:sym typeface="Wingdings" panose="05000000000000000000" pitchFamily="2" charset="2"/>
              </a:rPr>
              <a:t>mit</a:t>
            </a:r>
            <a:r>
              <a:rPr lang="en-US" sz="3000" dirty="0">
                <a:latin typeface="Trebuchet MS" panose="020B0603020202020204" pitchFamily="34" charset="0"/>
                <a:sym typeface="Wingdings" panose="05000000000000000000" pitchFamily="2" charset="2"/>
              </a:rPr>
              <a:t> </a:t>
            </a:r>
            <a:r>
              <a:rPr lang="en-US" sz="3000" dirty="0" err="1">
                <a:latin typeface="Trebuchet MS" panose="020B0603020202020204" pitchFamily="34" charset="0"/>
                <a:sym typeface="Wingdings" panose="05000000000000000000" pitchFamily="2" charset="2"/>
              </a:rPr>
              <a:t>Vereinen</a:t>
            </a:r>
            <a:r>
              <a:rPr lang="en-US" sz="3000" dirty="0">
                <a:latin typeface="Trebuchet MS" panose="020B0603020202020204" pitchFamily="34" charset="0"/>
                <a:sym typeface="Wingdings" panose="05000000000000000000" pitchFamily="2" charset="2"/>
              </a:rPr>
              <a:t> </a:t>
            </a:r>
            <a:r>
              <a:rPr lang="en-US" sz="3000" dirty="0" err="1">
                <a:latin typeface="Trebuchet MS" panose="020B0603020202020204" pitchFamily="34" charset="0"/>
                <a:sym typeface="Wingdings" panose="05000000000000000000" pitchFamily="2" charset="2"/>
              </a:rPr>
              <a:t>im</a:t>
            </a:r>
            <a:r>
              <a:rPr lang="en-US" sz="3000" dirty="0">
                <a:latin typeface="Trebuchet MS" panose="020B0603020202020204" pitchFamily="34" charset="0"/>
                <a:sym typeface="Wingdings" panose="05000000000000000000" pitchFamily="2" charset="2"/>
              </a:rPr>
              <a:t> </a:t>
            </a:r>
            <a:r>
              <a:rPr lang="en-US" sz="3000" dirty="0" err="1">
                <a:latin typeface="Trebuchet MS" panose="020B0603020202020204" pitchFamily="34" charset="0"/>
                <a:sym typeface="Wingdings" panose="05000000000000000000" pitchFamily="2" charset="2"/>
              </a:rPr>
              <a:t>Bereich</a:t>
            </a:r>
            <a:r>
              <a:rPr lang="en-US" sz="3000" dirty="0">
                <a:latin typeface="Trebuchet MS" panose="020B0603020202020204" pitchFamily="34" charset="0"/>
                <a:sym typeface="Wingdings" panose="05000000000000000000" pitchFamily="2" charset="2"/>
              </a:rPr>
              <a:t> des </a:t>
            </a:r>
            <a:r>
              <a:rPr lang="en-US" sz="3000" dirty="0" err="1">
                <a:latin typeface="Trebuchet MS" panose="020B0603020202020204" pitchFamily="34" charset="0"/>
                <a:sym typeface="Wingdings" panose="05000000000000000000" pitchFamily="2" charset="2"/>
              </a:rPr>
              <a:t>Ganztags</a:t>
            </a:r>
            <a:r>
              <a:rPr lang="en-US" sz="3000" dirty="0">
                <a:latin typeface="Trebuchet MS" panose="020B0603020202020204" pitchFamily="34" charset="0"/>
                <a:sym typeface="Wingdings" panose="05000000000000000000" pitchFamily="2" charset="2"/>
              </a:rPr>
              <a:t> (AGs) </a:t>
            </a:r>
          </a:p>
          <a:p>
            <a:pPr latinLnBrk="1"/>
            <a:r>
              <a:rPr lang="en-US" sz="3000" dirty="0">
                <a:latin typeface="Trebuchet MS" panose="020B0603020202020204" pitchFamily="34" charset="0"/>
                <a:sym typeface="Wingdings" panose="05000000000000000000" pitchFamily="2" charset="2"/>
              </a:rPr>
              <a:t> </a:t>
            </a:r>
            <a:r>
              <a:rPr lang="en-US" sz="3000" dirty="0" err="1">
                <a:latin typeface="Trebuchet MS" panose="020B0603020202020204" pitchFamily="34" charset="0"/>
                <a:sym typeface="Wingdings" panose="05000000000000000000" pitchFamily="2" charset="2"/>
              </a:rPr>
              <a:t>Teilhabe</a:t>
            </a:r>
            <a:r>
              <a:rPr lang="en-US" sz="3000" dirty="0">
                <a:latin typeface="Trebuchet MS" panose="020B0603020202020204" pitchFamily="34" charset="0"/>
                <a:sym typeface="Wingdings" panose="05000000000000000000" pitchFamily="2" charset="2"/>
              </a:rPr>
              <a:t> an </a:t>
            </a:r>
            <a:r>
              <a:rPr lang="en-US" sz="3000" dirty="0" err="1">
                <a:latin typeface="Trebuchet MS" panose="020B0603020202020204" pitchFamily="34" charset="0"/>
                <a:sym typeface="Wingdings" panose="05000000000000000000" pitchFamily="2" charset="2"/>
              </a:rPr>
              <a:t>vielfältigen</a:t>
            </a:r>
            <a:r>
              <a:rPr lang="en-US" sz="3000" dirty="0">
                <a:latin typeface="Trebuchet MS" panose="020B0603020202020204" pitchFamily="34" charset="0"/>
                <a:sym typeface="Wingdings" panose="05000000000000000000" pitchFamily="2" charset="2"/>
              </a:rPr>
              <a:t> </a:t>
            </a:r>
            <a:r>
              <a:rPr lang="en-US" sz="3000" dirty="0" err="1">
                <a:latin typeface="Trebuchet MS" panose="020B0603020202020204" pitchFamily="34" charset="0"/>
                <a:sym typeface="Wingdings" panose="05000000000000000000" pitchFamily="2" charset="2"/>
              </a:rPr>
              <a:t>Angeboten</a:t>
            </a:r>
            <a:r>
              <a:rPr lang="en-US" sz="3000" dirty="0">
                <a:latin typeface="Trebuchet MS" panose="020B0603020202020204" pitchFamily="34" charset="0"/>
                <a:sym typeface="Wingdings" panose="05000000000000000000" pitchFamily="2" charset="2"/>
              </a:rPr>
              <a:t> </a:t>
            </a:r>
            <a:r>
              <a:rPr lang="en-US" sz="3000" dirty="0" err="1">
                <a:latin typeface="Trebuchet MS" panose="020B0603020202020204" pitchFamily="34" charset="0"/>
                <a:sym typeface="Wingdings" panose="05000000000000000000" pitchFamily="2" charset="2"/>
              </a:rPr>
              <a:t>über</a:t>
            </a:r>
            <a:r>
              <a:rPr lang="en-US" sz="3000" dirty="0">
                <a:latin typeface="Trebuchet MS" panose="020B0603020202020204" pitchFamily="34" charset="0"/>
                <a:sym typeface="Wingdings" panose="05000000000000000000" pitchFamily="2" charset="2"/>
              </a:rPr>
              <a:t> den </a:t>
            </a:r>
            <a:r>
              <a:rPr lang="en-US" sz="3000" dirty="0" err="1">
                <a:latin typeface="Trebuchet MS" panose="020B0603020202020204" pitchFamily="34" charset="0"/>
                <a:sym typeface="Wingdings" panose="05000000000000000000" pitchFamily="2" charset="2"/>
              </a:rPr>
              <a:t>Unterricht</a:t>
            </a:r>
            <a:r>
              <a:rPr lang="en-US" sz="3000" dirty="0">
                <a:latin typeface="Trebuchet MS" panose="020B0603020202020204" pitchFamily="34" charset="0"/>
                <a:sym typeface="Wingdings" panose="05000000000000000000" pitchFamily="2" charset="2"/>
              </a:rPr>
              <a:t> </a:t>
            </a:r>
            <a:r>
              <a:rPr lang="en-US" sz="3000" dirty="0" err="1">
                <a:latin typeface="Trebuchet MS" panose="020B0603020202020204" pitchFamily="34" charset="0"/>
                <a:sym typeface="Wingdings" panose="05000000000000000000" pitchFamily="2" charset="2"/>
              </a:rPr>
              <a:t>hinaus</a:t>
            </a:r>
            <a:endParaRPr lang="en-US" sz="3000" dirty="0">
              <a:latin typeface="Trebuchet MS" panose="020B0603020202020204" pitchFamily="34" charset="0"/>
              <a:sym typeface="Wingdings" panose="05000000000000000000" pitchFamily="2" charset="2"/>
            </a:endParaRPr>
          </a:p>
          <a:p>
            <a:pPr latinLnBrk="1"/>
            <a:endParaRPr lang="en-US" sz="3000" dirty="0">
              <a:latin typeface="Trebuchet MS" panose="020B0603020202020204" pitchFamily="34" charset="0"/>
            </a:endParaRPr>
          </a:p>
          <a:p>
            <a:pPr latinLnBrk="1"/>
            <a:r>
              <a:rPr lang="en-US" sz="3000" b="1" dirty="0" err="1">
                <a:latin typeface="Trebuchet MS" panose="020B0603020202020204" pitchFamily="34" charset="0"/>
              </a:rPr>
              <a:t>Schule</a:t>
            </a:r>
            <a:r>
              <a:rPr lang="en-US" sz="3000" b="1" dirty="0">
                <a:latin typeface="Trebuchet MS" panose="020B0603020202020204" pitchFamily="34" charset="0"/>
              </a:rPr>
              <a:t> und </a:t>
            </a:r>
            <a:r>
              <a:rPr lang="en-US" sz="3000" b="1" dirty="0" err="1">
                <a:latin typeface="Trebuchet MS" panose="020B0603020202020204" pitchFamily="34" charset="0"/>
              </a:rPr>
              <a:t>soziales</a:t>
            </a:r>
            <a:r>
              <a:rPr lang="en-US" sz="3000" b="1" dirty="0">
                <a:latin typeface="Trebuchet MS" panose="020B0603020202020204" pitchFamily="34" charset="0"/>
              </a:rPr>
              <a:t> </a:t>
            </a:r>
            <a:r>
              <a:rPr lang="en-US" sz="3000" b="1" dirty="0" err="1">
                <a:latin typeface="Trebuchet MS" panose="020B0603020202020204" pitchFamily="34" charset="0"/>
              </a:rPr>
              <a:t>Lernen</a:t>
            </a:r>
            <a:endParaRPr lang="en-US" sz="3000" b="1" dirty="0">
              <a:latin typeface="Trebuchet MS" panose="020B0603020202020204" pitchFamily="34" charset="0"/>
            </a:endParaRPr>
          </a:p>
          <a:p>
            <a:pPr latinLnBrk="1"/>
            <a:r>
              <a:rPr lang="en-US" sz="3000" dirty="0">
                <a:latin typeface="Trebuchet MS" panose="020B0603020202020204" pitchFamily="34" charset="0"/>
                <a:sym typeface="Wingdings" panose="05000000000000000000" pitchFamily="2" charset="2"/>
              </a:rPr>
              <a:t> </a:t>
            </a:r>
            <a:r>
              <a:rPr lang="en-US" sz="3000" dirty="0" err="1">
                <a:latin typeface="Trebuchet MS" panose="020B0603020202020204" pitchFamily="34" charset="0"/>
                <a:sym typeface="Wingdings" panose="05000000000000000000" pitchFamily="2" charset="2"/>
              </a:rPr>
              <a:t>im</a:t>
            </a:r>
            <a:r>
              <a:rPr lang="en-US" sz="3000" dirty="0">
                <a:latin typeface="Trebuchet MS" panose="020B0603020202020204" pitchFamily="34" charset="0"/>
                <a:sym typeface="Wingdings" panose="05000000000000000000" pitchFamily="2" charset="2"/>
              </a:rPr>
              <a:t> </a:t>
            </a:r>
            <a:r>
              <a:rPr lang="en-US" sz="3000" dirty="0" err="1">
                <a:latin typeface="Trebuchet MS" panose="020B0603020202020204" pitchFamily="34" charset="0"/>
                <a:sym typeface="Wingdings" panose="05000000000000000000" pitchFamily="2" charset="2"/>
              </a:rPr>
              <a:t>Sozialpraktikum</a:t>
            </a:r>
            <a:r>
              <a:rPr lang="en-US" sz="3000" dirty="0">
                <a:latin typeface="Trebuchet MS" panose="020B0603020202020204" pitchFamily="34" charset="0"/>
                <a:sym typeface="Wingdings" panose="05000000000000000000" pitchFamily="2" charset="2"/>
              </a:rPr>
              <a:t> </a:t>
            </a:r>
            <a:r>
              <a:rPr lang="en-US" sz="3000" dirty="0" err="1">
                <a:latin typeface="Trebuchet MS" panose="020B0603020202020204" pitchFamily="34" charset="0"/>
                <a:sym typeface="Wingdings" panose="05000000000000000000" pitchFamily="2" charset="2"/>
              </a:rPr>
              <a:t>engagieren</a:t>
            </a:r>
            <a:r>
              <a:rPr lang="en-US" sz="3000" dirty="0">
                <a:latin typeface="Trebuchet MS" panose="020B0603020202020204" pitchFamily="34" charset="0"/>
                <a:sym typeface="Wingdings" panose="05000000000000000000" pitchFamily="2" charset="2"/>
              </a:rPr>
              <a:t> </a:t>
            </a:r>
            <a:r>
              <a:rPr lang="en-US" sz="3000" dirty="0" err="1">
                <a:latin typeface="Trebuchet MS" panose="020B0603020202020204" pitchFamily="34" charset="0"/>
                <a:sym typeface="Wingdings" panose="05000000000000000000" pitchFamily="2" charset="2"/>
              </a:rPr>
              <a:t>sich</a:t>
            </a:r>
            <a:r>
              <a:rPr lang="en-US" sz="3000" dirty="0">
                <a:latin typeface="Trebuchet MS" panose="020B0603020202020204" pitchFamily="34" charset="0"/>
                <a:sym typeface="Wingdings" panose="05000000000000000000" pitchFamily="2" charset="2"/>
              </a:rPr>
              <a:t> </a:t>
            </a:r>
            <a:r>
              <a:rPr lang="de-DE" sz="3000" dirty="0">
                <a:latin typeface="Trebuchet MS" panose="020B0603020202020204" pitchFamily="34" charset="0"/>
                <a:sym typeface="Wingdings" panose="05000000000000000000" pitchFamily="2" charset="2"/>
              </a:rPr>
              <a:t>Schüler:innen </a:t>
            </a:r>
            <a:r>
              <a:rPr lang="en-US" sz="3000" dirty="0" err="1">
                <a:latin typeface="Trebuchet MS" panose="020B0603020202020204" pitchFamily="34" charset="0"/>
                <a:sym typeface="Wingdings" panose="05000000000000000000" pitchFamily="2" charset="2"/>
              </a:rPr>
              <a:t>ehrenamtlich</a:t>
            </a:r>
            <a:r>
              <a:rPr lang="en-US" sz="3000" dirty="0">
                <a:latin typeface="Trebuchet MS" panose="020B0603020202020204" pitchFamily="34" charset="0"/>
                <a:sym typeface="Wingdings" panose="05000000000000000000" pitchFamily="2" charset="2"/>
              </a:rPr>
              <a:t> </a:t>
            </a:r>
          </a:p>
          <a:p>
            <a:pPr latinLnBrk="1">
              <a:tabLst>
                <a:tab pos="631825" algn="l"/>
              </a:tabLst>
            </a:pPr>
            <a:r>
              <a:rPr lang="en-US" sz="3000" dirty="0">
                <a:latin typeface="Trebuchet MS" panose="020B0603020202020204" pitchFamily="34" charset="0"/>
                <a:sym typeface="Wingdings" panose="05000000000000000000" pitchFamily="2" charset="2"/>
              </a:rPr>
              <a:t>      	und </a:t>
            </a:r>
            <a:r>
              <a:rPr lang="en-US" sz="3000" dirty="0" err="1">
                <a:latin typeface="Trebuchet MS" panose="020B0603020202020204" pitchFamily="34" charset="0"/>
                <a:sym typeface="Wingdings" panose="05000000000000000000" pitchFamily="2" charset="2"/>
              </a:rPr>
              <a:t>übernehmen</a:t>
            </a:r>
            <a:r>
              <a:rPr lang="en-US" sz="3000" dirty="0">
                <a:latin typeface="Trebuchet MS" panose="020B0603020202020204" pitchFamily="34" charset="0"/>
                <a:sym typeface="Wingdings" panose="05000000000000000000" pitchFamily="2" charset="2"/>
              </a:rPr>
              <a:t> </a:t>
            </a:r>
            <a:r>
              <a:rPr lang="en-US" sz="3000" dirty="0" err="1">
                <a:latin typeface="Trebuchet MS" panose="020B0603020202020204" pitchFamily="34" charset="0"/>
                <a:sym typeface="Wingdings" panose="05000000000000000000" pitchFamily="2" charset="2"/>
              </a:rPr>
              <a:t>Verantwortung</a:t>
            </a:r>
            <a:endParaRPr lang="en-US" sz="3000" dirty="0">
              <a:latin typeface="Trebuchet MS" panose="020B0603020202020204" pitchFamily="34" charset="0"/>
              <a:sym typeface="Wingdings" panose="05000000000000000000" pitchFamily="2" charset="2"/>
            </a:endParaRPr>
          </a:p>
          <a:p>
            <a:pPr latinLnBrk="1"/>
            <a:r>
              <a:rPr lang="en-US" sz="3000" dirty="0">
                <a:latin typeface="Trebuchet MS" panose="020B0603020202020204" pitchFamily="34" charset="0"/>
                <a:sym typeface="Wingdings" panose="05000000000000000000" pitchFamily="2" charset="2"/>
              </a:rPr>
              <a:t> </a:t>
            </a:r>
            <a:r>
              <a:rPr lang="en-US" sz="3000" dirty="0" err="1">
                <a:latin typeface="Trebuchet MS" panose="020B0603020202020204" pitchFamily="34" charset="0"/>
                <a:sym typeface="Wingdings" panose="05000000000000000000" pitchFamily="2" charset="2"/>
              </a:rPr>
              <a:t>Stärkung</a:t>
            </a:r>
            <a:r>
              <a:rPr lang="en-US" sz="3000" dirty="0">
                <a:latin typeface="Trebuchet MS" panose="020B0603020202020204" pitchFamily="34" charset="0"/>
                <a:sym typeface="Wingdings" panose="05000000000000000000" pitchFamily="2" charset="2"/>
              </a:rPr>
              <a:t> des </a:t>
            </a:r>
            <a:r>
              <a:rPr lang="en-US" sz="3000" dirty="0" err="1">
                <a:latin typeface="Trebuchet MS" panose="020B0603020202020204" pitchFamily="34" charset="0"/>
                <a:sym typeface="Wingdings" panose="05000000000000000000" pitchFamily="2" charset="2"/>
              </a:rPr>
              <a:t>Ehrenamtes</a:t>
            </a:r>
            <a:r>
              <a:rPr lang="en-US" sz="3000" dirty="0">
                <a:latin typeface="Trebuchet MS" panose="020B0603020202020204" pitchFamily="34" charset="0"/>
                <a:sym typeface="Wingdings" panose="05000000000000000000" pitchFamily="2" charset="2"/>
              </a:rPr>
              <a:t> </a:t>
            </a:r>
            <a:r>
              <a:rPr lang="en-US" sz="3000" dirty="0" err="1">
                <a:latin typeface="Trebuchet MS" panose="020B0603020202020204" pitchFamily="34" charset="0"/>
                <a:sym typeface="Wingdings" panose="05000000000000000000" pitchFamily="2" charset="2"/>
              </a:rPr>
              <a:t>vor</a:t>
            </a:r>
            <a:r>
              <a:rPr lang="en-US" sz="3000" dirty="0">
                <a:latin typeface="Trebuchet MS" panose="020B0603020202020204" pitchFamily="34" charset="0"/>
                <a:sym typeface="Wingdings" panose="05000000000000000000" pitchFamily="2" charset="2"/>
              </a:rPr>
              <a:t> Ort</a:t>
            </a:r>
            <a:r>
              <a:rPr lang="en-US" sz="3000" dirty="0">
                <a:latin typeface="Trebuchet MS" panose="020B0603020202020204" pitchFamily="34" charset="0"/>
              </a:rPr>
              <a:t> </a:t>
            </a:r>
            <a:endParaRPr lang="de-DE" sz="3000" dirty="0">
              <a:latin typeface="Trebuchet MS" panose="020B0603020202020204" pitchFamily="34" charset="0"/>
            </a:endParaRPr>
          </a:p>
          <a:p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96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>
                <a:latin typeface="Trebuchet MS" panose="020B0603020202020204" pitchFamily="34" charset="0"/>
                <a:cs typeface="Arial" panose="020B0604020202020204" pitchFamily="34" charset="0"/>
              </a:rPr>
              <a:t>2. Das Sozialpraktikum in der </a:t>
            </a:r>
            <a:r>
              <a:rPr lang="de-DE" sz="3200" dirty="0" err="1">
                <a:latin typeface="Trebuchet MS" panose="020B0603020202020204" pitchFamily="34" charset="0"/>
                <a:cs typeface="Arial" panose="020B0604020202020204" pitchFamily="34" charset="0"/>
              </a:rPr>
              <a:t>Jgst</a:t>
            </a:r>
            <a:r>
              <a:rPr lang="de-DE" sz="3200" dirty="0">
                <a:latin typeface="Trebuchet MS" panose="020B0603020202020204" pitchFamily="34" charset="0"/>
                <a:cs typeface="Arial" panose="020B0604020202020204" pitchFamily="34" charset="0"/>
              </a:rPr>
              <a:t>. 9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66800" y="1877974"/>
            <a:ext cx="10058400" cy="362791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de-DE" sz="8000" dirty="0">
                <a:solidFill>
                  <a:schemeClr val="tx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 </a:t>
            </a:r>
            <a:r>
              <a:rPr lang="de-DE" sz="8000" dirty="0">
                <a:latin typeface="Trebuchet MS" panose="020B0603020202020204" pitchFamily="34" charset="0"/>
                <a:sym typeface="Wingdings" panose="05000000000000000000" pitchFamily="2" charset="2"/>
              </a:rPr>
              <a:t>Zeitpunkt des Praktikums: in 9.1 oder 9.2 (die Zuteilung erfolgt zeitnah nach der Wahl und Zuteilung zu den WP II Kursen)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de-DE" sz="8000" b="1" dirty="0">
                <a:latin typeface="Trebuchet MS" panose="020B0603020202020204" pitchFamily="34" charset="0"/>
                <a:sym typeface="Wingdings" panose="05000000000000000000" pitchFamily="2" charset="2"/>
              </a:rPr>
              <a:t> neu</a:t>
            </a:r>
            <a:r>
              <a:rPr lang="de-DE" sz="8000" dirty="0">
                <a:latin typeface="Trebuchet MS" panose="020B0603020202020204" pitchFamily="34" charset="0"/>
                <a:sym typeface="Wingdings" panose="05000000000000000000" pitchFamily="2" charset="2"/>
              </a:rPr>
              <a:t>: </a:t>
            </a:r>
          </a:p>
          <a:p>
            <a:pPr lvl="1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de-DE" sz="7800" dirty="0">
                <a:latin typeface="Trebuchet MS" panose="020B0603020202020204" pitchFamily="34" charset="0"/>
                <a:sym typeface="Wingdings" panose="05000000000000000000" pitchFamily="2" charset="2"/>
              </a:rPr>
              <a:t> ab Schuljahr 2022/2023 wird das Sozialpraktikum nicht mehr ein Halbjahr WPII-Unterricht ersetzen </a:t>
            </a:r>
          </a:p>
          <a:p>
            <a:pPr lvl="1">
              <a:lnSpc>
                <a:spcPct val="170000"/>
              </a:lnSpc>
              <a:buFont typeface="Courier New" panose="02070309020205020404" pitchFamily="49" charset="0"/>
              <a:buChar char="o"/>
            </a:pPr>
            <a:r>
              <a:rPr lang="de-DE" sz="7800" dirty="0">
                <a:latin typeface="Trebuchet MS" panose="020B0603020202020204" pitchFamily="34" charset="0"/>
                <a:sym typeface="Wingdings" panose="05000000000000000000" pitchFamily="2" charset="2"/>
              </a:rPr>
              <a:t> </a:t>
            </a:r>
            <a:r>
              <a:rPr lang="de-DE" sz="8000" dirty="0">
                <a:latin typeface="Trebuchet MS" panose="020B0603020202020204" pitchFamily="34" charset="0"/>
                <a:sym typeface="Wingdings" panose="05000000000000000000" pitchFamily="2" charset="2"/>
              </a:rPr>
              <a:t>Das Sozialpraktikum ersetzt in diesem Halbjahr den 3. Langtag 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de-DE" sz="8000" dirty="0">
                <a:latin typeface="Trebuchet MS" panose="020B0603020202020204" pitchFamily="34" charset="0"/>
                <a:sym typeface="Wingdings" panose="05000000000000000000" pitchFamily="2" charset="2"/>
              </a:rPr>
              <a:t> Besonderheit: </a:t>
            </a:r>
            <a:r>
              <a:rPr lang="de-DE" sz="8000" b="1" dirty="0">
                <a:latin typeface="Trebuchet MS" panose="020B0603020202020204" pitchFamily="34" charset="0"/>
              </a:rPr>
              <a:t>Kein</a:t>
            </a:r>
            <a:r>
              <a:rPr lang="de-DE" sz="8000" dirty="0">
                <a:latin typeface="Trebuchet MS" panose="020B0603020202020204" pitchFamily="34" charset="0"/>
              </a:rPr>
              <a:t> Sozialpraktikum im WP II-Kurs Italienisch (größerer Stundenumfang)</a:t>
            </a:r>
          </a:p>
          <a:p>
            <a:pPr>
              <a:buFont typeface="Arial" panose="020B0604020202020204" pitchFamily="34" charset="0"/>
              <a:buChar char="•"/>
            </a:pPr>
            <a:endParaRPr lang="de-DE" sz="4000" dirty="0"/>
          </a:p>
          <a:p>
            <a:endParaRPr lang="de-DE" sz="4000" dirty="0"/>
          </a:p>
          <a:p>
            <a:endParaRPr lang="de-DE" sz="40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4339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>
                <a:latin typeface="Trebuchet MS" panose="020B0603020202020204" pitchFamily="34" charset="0"/>
                <a:cs typeface="Arial" panose="020B0604020202020204" pitchFamily="34" charset="0"/>
              </a:rPr>
              <a:t>3. Zeitplanung und Ablauf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66800" y="1877974"/>
            <a:ext cx="10058400" cy="3627918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de-DE" sz="8000" b="1" dirty="0">
                <a:solidFill>
                  <a:schemeClr val="tx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1. Vorbereitung des Praktikums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de-DE" sz="8000" dirty="0">
                <a:solidFill>
                  <a:schemeClr val="tx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 „Schatzsuche“ in den ersten Stunden des Halbjahres: „Was kann ich gut, was anderen nützt?“ – Stärken der Schüler:innen gezielt nutzen bei der Suche nach einem geeigneten </a:t>
            </a:r>
            <a:r>
              <a:rPr lang="de-DE" sz="8000" dirty="0" err="1">
                <a:solidFill>
                  <a:schemeClr val="tx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Praktikumsplatz</a:t>
            </a:r>
            <a:r>
              <a:rPr lang="de-DE" sz="8000" dirty="0">
                <a:solidFill>
                  <a:schemeClr val="tx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 (Ergebnisse der Potentialanalyse können hier ebenfalls genutzt werden)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de-DE" sz="8000" dirty="0">
                <a:solidFill>
                  <a:schemeClr val="tx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 Unterstützung der Schüler:innen bei der Suche nach </a:t>
            </a:r>
            <a:r>
              <a:rPr lang="de-DE" sz="8000" dirty="0" err="1">
                <a:solidFill>
                  <a:schemeClr val="tx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Praktikumsplätzen</a:t>
            </a:r>
            <a:r>
              <a:rPr lang="de-DE" sz="8000" dirty="0">
                <a:solidFill>
                  <a:schemeClr val="tx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 durch Lehrkräfte, die die Schüler:innen auch während des Praktikums besuchen und betreuen</a:t>
            </a:r>
          </a:p>
          <a:p>
            <a:pPr marL="0" indent="0">
              <a:lnSpc>
                <a:spcPct val="170000"/>
              </a:lnSpc>
              <a:buNone/>
            </a:pPr>
            <a:endParaRPr lang="de-DE" sz="8000" dirty="0">
              <a:solidFill>
                <a:schemeClr val="tx1"/>
              </a:solidFill>
              <a:latin typeface="Trebuchet MS" panose="020B0603020202020204" pitchFamily="34" charset="0"/>
              <a:sym typeface="Wingdings" panose="05000000000000000000" pitchFamily="2" charset="2"/>
            </a:endParaRPr>
          </a:p>
          <a:p>
            <a:pPr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de-DE" sz="8000" dirty="0">
              <a:latin typeface="Trebuchet MS" panose="020B0603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de-DE" sz="4000" dirty="0"/>
          </a:p>
          <a:p>
            <a:endParaRPr lang="de-DE" sz="4000" dirty="0"/>
          </a:p>
          <a:p>
            <a:endParaRPr lang="de-DE" sz="40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0384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>
                <a:latin typeface="Trebuchet MS" panose="020B0603020202020204" pitchFamily="34" charset="0"/>
                <a:cs typeface="Arial" panose="020B0604020202020204" pitchFamily="34" charset="0"/>
              </a:rPr>
              <a:t>3. Zeitplanung und Ablauf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66800" y="1877974"/>
            <a:ext cx="10058400" cy="3627918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de-DE" sz="8000" b="1" dirty="0">
                <a:solidFill>
                  <a:schemeClr val="tx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2. Während des Praktikums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de-DE" sz="8000" dirty="0">
                <a:solidFill>
                  <a:schemeClr val="tx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 Mindestens ein Besuch der Lehrkraft vor Ort, darüber hinaus digitaler Kontakt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de-DE" sz="8000" b="1" dirty="0">
                <a:solidFill>
                  <a:schemeClr val="tx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3. Im Anschluss an das Praktikum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de-DE" sz="8000" dirty="0">
                <a:solidFill>
                  <a:schemeClr val="tx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 In den letzten Stunden des Halbjahres findet eine Reflexion der Erfahrungen statt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de-DE" sz="8000" dirty="0">
                <a:solidFill>
                  <a:schemeClr val="tx1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 Die Erlebnisse werden kreativ dokumentiert—&gt; Präsentation der Ergebnisse für den nachfolgenden Jahrgang („Markt der Möglichkeiten“) und im Rahmen von weiteren Informationsveranstaltungen (Tag der offenen Tür)</a:t>
            </a:r>
            <a:endParaRPr lang="de-DE" sz="8000" dirty="0">
              <a:latin typeface="Trebuchet MS" panose="020B0603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de-DE" sz="4000" dirty="0"/>
          </a:p>
          <a:p>
            <a:endParaRPr lang="de-DE" sz="4000" dirty="0"/>
          </a:p>
          <a:p>
            <a:endParaRPr lang="de-DE" sz="40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641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>
                <a:latin typeface="Trebuchet MS" panose="020B0603020202020204" pitchFamily="34" charset="0"/>
              </a:rPr>
              <a:t>4. Kooperationspartner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 numCol="1">
            <a:normAutofit lnSpcReduction="10000"/>
          </a:bodyPr>
          <a:lstStyle/>
          <a:p>
            <a:r>
              <a:rPr lang="de-DE" sz="2200" dirty="0"/>
              <a:t>Senioren- und Pflegeheime					</a:t>
            </a:r>
            <a:r>
              <a:rPr lang="de-DE" sz="2200" dirty="0" err="1"/>
              <a:t>Waldbröler</a:t>
            </a:r>
            <a:r>
              <a:rPr lang="de-DE" sz="2200" dirty="0"/>
              <a:t> Tafel</a:t>
            </a:r>
          </a:p>
          <a:p>
            <a:r>
              <a:rPr lang="de-DE" sz="2200" dirty="0"/>
              <a:t>Kindertagesstätten</a:t>
            </a:r>
          </a:p>
          <a:p>
            <a:r>
              <a:rPr lang="de-DE" sz="2200" dirty="0"/>
              <a:t>Imker, Bauernhof						Kirchengemeinden   							</a:t>
            </a:r>
          </a:p>
          <a:p>
            <a:r>
              <a:rPr lang="de-DE" sz="2200" dirty="0"/>
              <a:t>Alte Schmiede						                Sportvereine</a:t>
            </a:r>
          </a:p>
          <a:p>
            <a:r>
              <a:rPr lang="de-DE" sz="2200" dirty="0"/>
              <a:t>Feuerwehr							CVJM</a:t>
            </a:r>
          </a:p>
          <a:p>
            <a:r>
              <a:rPr lang="de-DE" sz="2200" dirty="0"/>
              <a:t>Rotes Kreuz</a:t>
            </a:r>
          </a:p>
          <a:p>
            <a:r>
              <a:rPr lang="de-DE" sz="2200" dirty="0"/>
              <a:t>Eine-Welt-Laden						Grundschulen</a:t>
            </a:r>
          </a:p>
          <a:p>
            <a:r>
              <a:rPr lang="de-DE" sz="2200" dirty="0"/>
              <a:t>Bücherei							</a:t>
            </a:r>
            <a:r>
              <a:rPr lang="de-DE" sz="2200" dirty="0" err="1"/>
              <a:t>Terre</a:t>
            </a:r>
            <a:r>
              <a:rPr lang="de-DE" sz="2200" dirty="0"/>
              <a:t> des Hommes</a:t>
            </a:r>
          </a:p>
        </p:txBody>
      </p:sp>
      <p:pic>
        <p:nvPicPr>
          <p:cNvPr id="6" name="Inhaltsplatzhalter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65" t="-1293" r="2786" b="17679"/>
          <a:stretch/>
        </p:blipFill>
        <p:spPr>
          <a:xfrm>
            <a:off x="4192313" y="3027872"/>
            <a:ext cx="3157393" cy="1308051"/>
          </a:xfrm>
          <a:prstGeom prst="rect">
            <a:avLst/>
          </a:prstGeom>
        </p:spPr>
      </p:pic>
      <p:cxnSp>
        <p:nvCxnSpPr>
          <p:cNvPr id="8" name="Gerade Verbindung mit Pfeil 7"/>
          <p:cNvCxnSpPr/>
          <p:nvPr/>
        </p:nvCxnSpPr>
        <p:spPr>
          <a:xfrm flipH="1" flipV="1">
            <a:off x="4641011" y="2251494"/>
            <a:ext cx="422695" cy="6383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 flipV="1">
            <a:off x="6927011" y="2130725"/>
            <a:ext cx="1138687" cy="7504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mit Pfeil 11"/>
          <p:cNvCxnSpPr/>
          <p:nvPr/>
        </p:nvCxnSpPr>
        <p:spPr>
          <a:xfrm flipH="1">
            <a:off x="3157268" y="4520242"/>
            <a:ext cx="1561381" cy="8367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>
            <a:off x="6832121" y="4485736"/>
            <a:ext cx="1233577" cy="9575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 flipH="1" flipV="1">
            <a:off x="3027872" y="3657600"/>
            <a:ext cx="1164441" cy="172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7548113" y="3648974"/>
            <a:ext cx="8022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1386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>
                <a:latin typeface="Trebuchet MS" panose="020B0603020202020204" pitchFamily="34" charset="0"/>
              </a:rPr>
              <a:t>4. Kooperationspartner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97280" y="2370170"/>
            <a:ext cx="10058400" cy="3291042"/>
          </a:xfrm>
        </p:spPr>
        <p:txBody>
          <a:bodyPr>
            <a:normAutofit/>
          </a:bodyPr>
          <a:lstStyle/>
          <a:p>
            <a:pPr marL="268288" indent="-268288">
              <a:buFont typeface="Wingdings" pitchFamily="2" charset="2"/>
              <a:buChar char="§"/>
            </a:pPr>
            <a:r>
              <a:rPr lang="de-DE" sz="2800" dirty="0"/>
              <a:t>Bisher bieten über 60 Vereine und Einrichtungen insgesamt mehr als 100 Plätze für ein Sozialpraktikum an.</a:t>
            </a:r>
          </a:p>
          <a:p>
            <a:pPr>
              <a:buNone/>
            </a:pPr>
            <a:endParaRPr lang="de-DE" sz="200" dirty="0"/>
          </a:p>
          <a:p>
            <a:pPr marL="268288" indent="-268288">
              <a:buFont typeface="Wingdings" pitchFamily="2" charset="2"/>
              <a:buChar char="§"/>
            </a:pPr>
            <a:r>
              <a:rPr lang="de-DE" sz="2800" dirty="0"/>
              <a:t>Die Liste wird laufend erweitert. Wenn Schüler:innen selbst Kontakte zu Einrichtungen haben, bei denen sie ihr Sozialpraktikum absolvieren möchten, kann das HGN mit diesen Einrichtungen eine Kooperationsvereinbarung schließen. Eigene Vorschläge sind willkommen!</a:t>
            </a:r>
          </a:p>
        </p:txBody>
      </p:sp>
    </p:spTree>
    <p:extLst>
      <p:ext uri="{BB962C8B-B14F-4D97-AF65-F5344CB8AC3E}">
        <p14:creationId xmlns:p14="http://schemas.microsoft.com/office/powerpoint/2010/main" val="1801053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>
                <a:latin typeface="Trebuchet MS" panose="020B0603020202020204" pitchFamily="34" charset="0"/>
              </a:rPr>
              <a:t>5. Kooperationsvereinbarung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97279" y="2046914"/>
            <a:ext cx="10135579" cy="4136283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de-DE" sz="2400" b="1" dirty="0">
                <a:latin typeface="Trebuchet MS" panose="020B0603020202020204" pitchFamily="34" charset="0"/>
                <a:sym typeface="Wingdings" panose="05000000000000000000" pitchFamily="2" charset="2"/>
              </a:rPr>
              <a:t>Zwischen den sozialen Einrichtungen und dem HGN wird eine Kooperationsvereinbarung geschlossen, in der die Rahmenbedingungen des Sozialpraktikums dargelegt sind:</a:t>
            </a:r>
          </a:p>
          <a:p>
            <a:r>
              <a:rPr lang="de-DE" sz="2400" dirty="0">
                <a:sym typeface="Wingdings" panose="05000000000000000000" pitchFamily="2" charset="2"/>
              </a:rPr>
              <a:t> Festlegung der ehrenamtlichen Tätigkeiten im Rahmen des Sozialpraktikums</a:t>
            </a:r>
          </a:p>
          <a:p>
            <a:r>
              <a:rPr lang="de-DE" sz="2400" dirty="0">
                <a:sym typeface="Wingdings" panose="05000000000000000000" pitchFamily="2" charset="2"/>
              </a:rPr>
              <a:t> Modalitäten: 1 Halbjahr, ca. 2 Stunden pro Woche, Ort, Anzahl der angebotenen Praktikumsplätze</a:t>
            </a:r>
          </a:p>
          <a:p>
            <a:r>
              <a:rPr lang="de-DE" sz="2400" dirty="0">
                <a:sym typeface="Wingdings" panose="05000000000000000000" pitchFamily="2" charset="2"/>
              </a:rPr>
              <a:t> Enge Zusammenarbeit/Absprachen von Schule und Einrichtung, Betreuung durch </a:t>
            </a:r>
          </a:p>
          <a:p>
            <a:r>
              <a:rPr lang="de-DE" sz="2400" dirty="0">
                <a:sym typeface="Wingdings" panose="05000000000000000000" pitchFamily="2" charset="2"/>
              </a:rPr>
              <a:t>        Lehrer:innen</a:t>
            </a:r>
          </a:p>
          <a:p>
            <a:r>
              <a:rPr lang="de-DE" sz="2400" dirty="0">
                <a:sym typeface="Wingdings" panose="05000000000000000000" pitchFamily="2" charset="2"/>
              </a:rPr>
              <a:t> Anwesenheitspflicht der Schüler:innen, Teilnahmenachweis</a:t>
            </a:r>
          </a:p>
          <a:p>
            <a:r>
              <a:rPr lang="de-DE" sz="2400" dirty="0">
                <a:sym typeface="Wingdings" panose="05000000000000000000" pitchFamily="2" charset="2"/>
              </a:rPr>
              <a:t> Sicherheits-/ Hygiene-/ Datenschutzbestimmungen</a:t>
            </a:r>
          </a:p>
          <a:p>
            <a:r>
              <a:rPr lang="de-DE" sz="2400" dirty="0">
                <a:sym typeface="Wingdings" panose="05000000000000000000" pitchFamily="2" charset="2"/>
              </a:rPr>
              <a:t> Unfallversicherungsschutz</a:t>
            </a:r>
          </a:p>
          <a:p>
            <a:r>
              <a:rPr lang="de-DE" sz="2400" dirty="0">
                <a:sym typeface="Wingdings" panose="05000000000000000000" pitchFamily="2" charset="2"/>
              </a:rPr>
              <a:t> Kündigungs-/Rücktrittsklausel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86321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ückblick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600</Words>
  <Application>Microsoft Office PowerPoint</Application>
  <PresentationFormat>Breitbild</PresentationFormat>
  <Paragraphs>75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Rückblick</vt:lpstr>
      <vt:lpstr>Schule und soziales Engagement</vt:lpstr>
      <vt:lpstr>Sozialpraktikum – Schule und soziales Engagement</vt:lpstr>
      <vt:lpstr>    1. Verknüpfung von Schule und außerschulischem Leben </vt:lpstr>
      <vt:lpstr>2. Das Sozialpraktikum in der Jgst. 9</vt:lpstr>
      <vt:lpstr>3. Zeitplanung und Ablauf </vt:lpstr>
      <vt:lpstr>3. Zeitplanung und Ablauf </vt:lpstr>
      <vt:lpstr>4. Kooperationspartner</vt:lpstr>
      <vt:lpstr>4. Kooperationspartner</vt:lpstr>
      <vt:lpstr>5. Kooperationsvereinbarung</vt:lpstr>
      <vt:lpstr>Haben Sie noch Fragen?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Teilkonferenz  „Evaluation von HELP“</dc:title>
  <dc:creator>Laptop6</dc:creator>
  <cp:lastModifiedBy>Katharina Bünger</cp:lastModifiedBy>
  <cp:revision>82</cp:revision>
  <cp:lastPrinted>2019-08-07T14:07:16Z</cp:lastPrinted>
  <dcterms:created xsi:type="dcterms:W3CDTF">2016-04-22T11:33:04Z</dcterms:created>
  <dcterms:modified xsi:type="dcterms:W3CDTF">2022-05-03T15:36:36Z</dcterms:modified>
</cp:coreProperties>
</file>